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56" r:id="rId4"/>
    <p:sldId id="261" r:id="rId5"/>
    <p:sldId id="270" r:id="rId6"/>
    <p:sldId id="272" r:id="rId7"/>
    <p:sldId id="273" r:id="rId8"/>
    <p:sldId id="259" r:id="rId9"/>
    <p:sldId id="274" r:id="rId10"/>
    <p:sldId id="260" r:id="rId11"/>
    <p:sldId id="264" r:id="rId12"/>
    <p:sldId id="263" r:id="rId13"/>
    <p:sldId id="275" r:id="rId14"/>
    <p:sldId id="266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EB9"/>
    <a:srgbClr val="717171"/>
    <a:srgbClr val="FFE69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75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20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276AF-B9E7-4CB9-9CCF-396D178E430A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63AE4-3339-49A4-B913-599DDE894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276AF-B9E7-4CB9-9CCF-396D178E430A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63AE4-3339-49A4-B913-599DDE894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276AF-B9E7-4CB9-9CCF-396D178E430A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63AE4-3339-49A4-B913-599DDE894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276AF-B9E7-4CB9-9CCF-396D178E430A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63AE4-3339-49A4-B913-599DDE894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276AF-B9E7-4CB9-9CCF-396D178E430A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63AE4-3339-49A4-B913-599DDE894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276AF-B9E7-4CB9-9CCF-396D178E430A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63AE4-3339-49A4-B913-599DDE894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276AF-B9E7-4CB9-9CCF-396D178E430A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63AE4-3339-49A4-B913-599DDE894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276AF-B9E7-4CB9-9CCF-396D178E430A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63AE4-3339-49A4-B913-599DDE894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276AF-B9E7-4CB9-9CCF-396D178E430A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63AE4-3339-49A4-B913-599DDE894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276AF-B9E7-4CB9-9CCF-396D178E430A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63AE4-3339-49A4-B913-599DDE894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276AF-B9E7-4CB9-9CCF-396D178E430A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63AE4-3339-49A4-B913-599DDE894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276AF-B9E7-4CB9-9CCF-396D178E430A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63AE4-3339-49A4-B913-599DDE894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jpeg"/><Relationship Id="rId7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2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0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НАШИ ИЗДЕЛИЯ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0" name="Рисунок 9" descr="1458515052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016944"/>
            <a:ext cx="2409552" cy="190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meb2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3276790"/>
            <a:ext cx="2638800" cy="2384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380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4653136"/>
            <a:ext cx="3412099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stol-raskla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8184" y="1016731"/>
            <a:ext cx="2448272" cy="1836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43808" y="1268760"/>
            <a:ext cx="3168352" cy="2911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3347864" y="429309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Табурет - </a:t>
            </a:r>
            <a:r>
              <a:rPr lang="ru-RU" b="1" dirty="0" smtClean="0"/>
              <a:t>малыши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491880" y="90872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Лавка со спинкой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67544" y="61139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Лавка - эксклюзив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732240" y="292494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Супер</a:t>
            </a:r>
            <a:r>
              <a:rPr lang="ru-RU" b="1" dirty="0" smtClean="0"/>
              <a:t> - лавка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588224" y="68340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Стол  - эксклюзив</a:t>
            </a:r>
            <a:endParaRPr lang="ru-RU" b="1" dirty="0"/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2320" y="5877272"/>
            <a:ext cx="1325238" cy="76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1що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1520" y="3429000"/>
            <a:ext cx="2284874" cy="2917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TextBox 21"/>
          <p:cNvSpPr txBox="1"/>
          <p:nvPr/>
        </p:nvSpPr>
        <p:spPr>
          <a:xfrm>
            <a:off x="323528" y="306896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Овощехранилище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5877272"/>
            <a:ext cx="1325238" cy="76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3528" y="1844824"/>
          <a:ext cx="8496944" cy="3888431"/>
        </p:xfrm>
        <a:graphic>
          <a:graphicData uri="http://schemas.openxmlformats.org/drawingml/2006/table">
            <a:tbl>
              <a:tblPr/>
              <a:tblGrid>
                <a:gridCol w="792088"/>
                <a:gridCol w="2759580"/>
                <a:gridCol w="1149073"/>
                <a:gridCol w="1059899"/>
                <a:gridCol w="1512168"/>
                <a:gridCol w="1224136"/>
              </a:tblGrid>
              <a:tr h="11665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№ п./п.</a:t>
                      </a:r>
                    </a:p>
                  </a:txBody>
                  <a:tcPr marL="68119" marR="68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Наименование изделия</a:t>
                      </a:r>
                    </a:p>
                  </a:txBody>
                  <a:tcPr marL="68119" marR="68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Себестоимость</a:t>
                      </a:r>
                    </a:p>
                  </a:txBody>
                  <a:tcPr marL="68119" marR="68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Calibri"/>
                          <a:ea typeface="Calibri"/>
                          <a:cs typeface="Times New Roman"/>
                        </a:rPr>
                        <a:t>Зар</a:t>
                      </a: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. Пл.</a:t>
                      </a:r>
                    </a:p>
                  </a:txBody>
                  <a:tcPr marL="68119" marR="68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Цена реализации</a:t>
                      </a:r>
                    </a:p>
                  </a:txBody>
                  <a:tcPr marL="68119" marR="68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Прибыль</a:t>
                      </a:r>
                    </a:p>
                  </a:txBody>
                  <a:tcPr marL="68119" marR="68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8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119" marR="68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Табурет - малыш;</a:t>
                      </a:r>
                    </a:p>
                  </a:txBody>
                  <a:tcPr marL="68119" marR="68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Calibri"/>
                          <a:ea typeface="Calibri"/>
                          <a:cs typeface="Times New Roman"/>
                        </a:rPr>
                        <a:t>250</a:t>
                      </a:r>
                    </a:p>
                  </a:txBody>
                  <a:tcPr marL="68119" marR="68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68119" marR="68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Calibri"/>
                          <a:ea typeface="Calibri"/>
                          <a:cs typeface="Times New Roman"/>
                        </a:rPr>
                        <a:t>350</a:t>
                      </a:r>
                    </a:p>
                  </a:txBody>
                  <a:tcPr marL="68119" marR="68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68119" marR="68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8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119" marR="68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Табурет - средний;</a:t>
                      </a:r>
                    </a:p>
                  </a:txBody>
                  <a:tcPr marL="68119" marR="68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Calibri"/>
                          <a:ea typeface="Calibri"/>
                          <a:cs typeface="Times New Roman"/>
                        </a:rPr>
                        <a:t>350</a:t>
                      </a:r>
                    </a:p>
                  </a:txBody>
                  <a:tcPr marL="68119" marR="68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68119" marR="68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Calibri"/>
                          <a:ea typeface="Calibri"/>
                          <a:cs typeface="Times New Roman"/>
                        </a:rPr>
                        <a:t>450</a:t>
                      </a:r>
                    </a:p>
                  </a:txBody>
                  <a:tcPr marL="68119" marR="68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68119" marR="68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8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119" marR="68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latin typeface="Calibri"/>
                          <a:ea typeface="Calibri"/>
                          <a:cs typeface="Times New Roman"/>
                        </a:rPr>
                        <a:t>Супер</a:t>
                      </a:r>
                      <a:r>
                        <a:rPr lang="ru-RU" sz="2000" b="1" baseline="0" dirty="0" smtClean="0">
                          <a:latin typeface="Calibri"/>
                          <a:ea typeface="Calibri"/>
                          <a:cs typeface="Times New Roman"/>
                        </a:rPr>
                        <a:t>- скамейка</a:t>
                      </a:r>
                      <a:r>
                        <a:rPr lang="ru-RU" sz="2000" b="1" dirty="0" smtClean="0">
                          <a:latin typeface="Calibri"/>
                          <a:ea typeface="Calibri"/>
                          <a:cs typeface="Times New Roman"/>
                        </a:rPr>
                        <a:t>;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19" marR="68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600</a:t>
                      </a:r>
                    </a:p>
                  </a:txBody>
                  <a:tcPr marL="68119" marR="68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Calibri"/>
                          <a:ea typeface="Calibri"/>
                          <a:cs typeface="Times New Roman"/>
                        </a:rPr>
                        <a:t>120</a:t>
                      </a:r>
                    </a:p>
                  </a:txBody>
                  <a:tcPr marL="68119" marR="68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Calibri"/>
                          <a:ea typeface="Calibri"/>
                          <a:cs typeface="Times New Roman"/>
                        </a:rPr>
                        <a:t>900</a:t>
                      </a:r>
                    </a:p>
                  </a:txBody>
                  <a:tcPr marL="68119" marR="68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Calibri"/>
                          <a:ea typeface="Calibri"/>
                          <a:cs typeface="Times New Roman"/>
                        </a:rPr>
                        <a:t>300</a:t>
                      </a:r>
                    </a:p>
                  </a:txBody>
                  <a:tcPr marL="68119" marR="68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8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119" marR="68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Скамейка- 1,2м.;</a:t>
                      </a:r>
                    </a:p>
                  </a:txBody>
                  <a:tcPr marL="68119" marR="68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900</a:t>
                      </a:r>
                    </a:p>
                  </a:txBody>
                  <a:tcPr marL="68119" marR="68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120</a:t>
                      </a:r>
                    </a:p>
                  </a:txBody>
                  <a:tcPr marL="68119" marR="68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Calibri"/>
                          <a:ea typeface="Calibri"/>
                          <a:cs typeface="Times New Roman"/>
                        </a:rPr>
                        <a:t>1100</a:t>
                      </a:r>
                    </a:p>
                  </a:txBody>
                  <a:tcPr marL="68119" marR="68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Calibri"/>
                          <a:ea typeface="Calibri"/>
                          <a:cs typeface="Times New Roman"/>
                        </a:rPr>
                        <a:t>200</a:t>
                      </a:r>
                    </a:p>
                  </a:txBody>
                  <a:tcPr marL="68119" marR="68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8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119" marR="68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Calibri"/>
                          <a:ea typeface="Calibri"/>
                          <a:cs typeface="Times New Roman"/>
                        </a:rPr>
                        <a:t>Скамейка - со спинкой;</a:t>
                      </a:r>
                    </a:p>
                  </a:txBody>
                  <a:tcPr marL="68119" marR="68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Calibri"/>
                          <a:ea typeface="Calibri"/>
                          <a:cs typeface="Times New Roman"/>
                        </a:rPr>
                        <a:t>800</a:t>
                      </a:r>
                    </a:p>
                  </a:txBody>
                  <a:tcPr marL="68119" marR="68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150</a:t>
                      </a:r>
                    </a:p>
                  </a:txBody>
                  <a:tcPr marL="68119" marR="68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Calibri"/>
                          <a:ea typeface="Calibri"/>
                          <a:cs typeface="Times New Roman"/>
                        </a:rPr>
                        <a:t>1200</a:t>
                      </a:r>
                    </a:p>
                  </a:txBody>
                  <a:tcPr marL="68119" marR="68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Calibri"/>
                          <a:ea typeface="Calibri"/>
                          <a:cs typeface="Times New Roman"/>
                        </a:rPr>
                        <a:t>400</a:t>
                      </a:r>
                    </a:p>
                  </a:txBody>
                  <a:tcPr marL="68119" marR="68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8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119" marR="68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Calibri"/>
                          <a:ea typeface="Calibri"/>
                          <a:cs typeface="Times New Roman"/>
                        </a:rPr>
                        <a:t>Овощехранилище;</a:t>
                      </a:r>
                    </a:p>
                  </a:txBody>
                  <a:tcPr marL="68119" marR="68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Calibri"/>
                          <a:ea typeface="Calibri"/>
                          <a:cs typeface="Times New Roman"/>
                        </a:rPr>
                        <a:t>700</a:t>
                      </a:r>
                    </a:p>
                  </a:txBody>
                  <a:tcPr marL="68119" marR="68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150</a:t>
                      </a:r>
                    </a:p>
                  </a:txBody>
                  <a:tcPr marL="68119" marR="68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900</a:t>
                      </a:r>
                    </a:p>
                  </a:txBody>
                  <a:tcPr marL="68119" marR="68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200</a:t>
                      </a:r>
                    </a:p>
                  </a:txBody>
                  <a:tcPr marL="68119" marR="68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8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119" marR="68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Calibri"/>
                          <a:ea typeface="Calibri"/>
                          <a:cs typeface="Times New Roman"/>
                        </a:rPr>
                        <a:t>Слани- 0,4-1,2м.</a:t>
                      </a:r>
                    </a:p>
                  </a:txBody>
                  <a:tcPr marL="68119" marR="68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Calibri"/>
                          <a:ea typeface="Calibri"/>
                          <a:cs typeface="Times New Roman"/>
                        </a:rPr>
                        <a:t>250-350</a:t>
                      </a:r>
                    </a:p>
                  </a:txBody>
                  <a:tcPr marL="68119" marR="68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Calibri"/>
                          <a:ea typeface="Calibri"/>
                          <a:cs typeface="Times New Roman"/>
                        </a:rPr>
                        <a:t>10-12</a:t>
                      </a:r>
                    </a:p>
                  </a:txBody>
                  <a:tcPr marL="68119" marR="68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300-500</a:t>
                      </a:r>
                    </a:p>
                  </a:txBody>
                  <a:tcPr marL="68119" marR="68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50-150</a:t>
                      </a:r>
                    </a:p>
                  </a:txBody>
                  <a:tcPr marL="68119" marR="68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51520" y="188640"/>
            <a:ext cx="864096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ПРИБЫЛЬ ОТ РЕАЛИЗАЦИИ ИЗДЕЛИЙ НА 12.11.2016г.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404664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Общий доход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составит: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436583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700</a:t>
            </a: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 руб. в 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3608" y="3140968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Прибыль составит: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4149080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140 – 210 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 руб. в год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5877272"/>
            <a:ext cx="1325238" cy="76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5675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7890" y="1340768"/>
            <a:ext cx="3026110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764704"/>
            <a:ext cx="162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7510" y="764704"/>
            <a:ext cx="1600554" cy="2134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4188" y="764704"/>
            <a:ext cx="162018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3717032"/>
            <a:ext cx="162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68224" y="3717032"/>
            <a:ext cx="162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83568" y="2924944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Вице</a:t>
            </a:r>
            <a:r>
              <a:rPr lang="en-US" dirty="0" smtClean="0"/>
              <a:t>-</a:t>
            </a:r>
            <a:r>
              <a:rPr lang="ru-RU" dirty="0" smtClean="0"/>
              <a:t>президент по </a:t>
            </a:r>
            <a:r>
              <a:rPr lang="en-US" dirty="0" smtClean="0"/>
              <a:t>          IT </a:t>
            </a:r>
            <a:r>
              <a:rPr lang="ru-RU" dirty="0" smtClean="0"/>
              <a:t>технологиям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419872" y="2926685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Вице-президент по экономике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796136" y="292494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Вице-президент по производству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195736" y="5877272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Вице-президент по дизайну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788024" y="587727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Вице-президент по рекламе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843808" y="0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Наша команда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5877272"/>
            <a:ext cx="1325238" cy="76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51520" y="260648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Мы на ярмарке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езымянны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0"/>
            <a:ext cx="9324528" cy="6957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620688"/>
            <a:ext cx="72008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МИССИЯ</a:t>
            </a:r>
            <a:r>
              <a:rPr lang="ru-RU" sz="4000" dirty="0" smtClean="0">
                <a:solidFill>
                  <a:srgbClr val="FF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sz="4000" dirty="0" smtClean="0"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+mj-lt"/>
                <a:ea typeface="Times New Roman" pitchFamily="18" charset="0"/>
                <a:cs typeface="Times New Roman" pitchFamily="18" charset="0"/>
              </a:rPr>
              <a:t>финансовая поддержка детского технического творчества </a:t>
            </a:r>
            <a:endParaRPr lang="ru-RU" sz="3600" dirty="0">
              <a:latin typeface="+mj-lt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733256"/>
            <a:ext cx="1327118" cy="7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3" cstate="print">
            <a:lum bright="25000"/>
          </a:blip>
          <a:srcRect/>
          <a:stretch>
            <a:fillRect/>
          </a:stretch>
        </p:blipFill>
        <p:spPr bwMode="auto">
          <a:xfrm>
            <a:off x="3564120" y="2636912"/>
            <a:ext cx="2088000" cy="201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/>
          <p:cNvPicPr/>
          <p:nvPr/>
        </p:nvPicPr>
        <p:blipFill>
          <a:blip r:embed="rId4" cstate="print">
            <a:lum bright="25000"/>
          </a:blip>
          <a:stretch>
            <a:fillRect/>
          </a:stretch>
        </p:blipFill>
        <p:spPr bwMode="auto">
          <a:xfrm>
            <a:off x="755576" y="2637136"/>
            <a:ext cx="2088232" cy="201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Прямоугольник 17"/>
          <p:cNvSpPr/>
          <p:nvPr/>
        </p:nvSpPr>
        <p:spPr>
          <a:xfrm>
            <a:off x="3635896" y="4715852"/>
            <a:ext cx="1973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717171"/>
                </a:solidFill>
                <a:cs typeface="Times New Roman" pitchFamily="18" charset="0"/>
              </a:rPr>
              <a:t>Машиностроение</a:t>
            </a:r>
            <a:endParaRPr lang="ru-RU" dirty="0">
              <a:solidFill>
                <a:srgbClr val="71717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71600" y="4715852"/>
            <a:ext cx="1672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717171"/>
                </a:solidFill>
                <a:cs typeface="Times New Roman" pitchFamily="18" charset="0"/>
              </a:rPr>
              <a:t>Робототехника</a:t>
            </a:r>
            <a:endParaRPr lang="ru-RU" dirty="0">
              <a:solidFill>
                <a:srgbClr val="71717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230399" y="4715852"/>
            <a:ext cx="2302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717171"/>
                </a:solidFill>
                <a:cs typeface="Times New Roman" pitchFamily="18" charset="0"/>
              </a:rPr>
              <a:t>Авиамоделирование</a:t>
            </a:r>
            <a:endParaRPr lang="ru-RU" dirty="0">
              <a:solidFill>
                <a:srgbClr val="717171"/>
              </a:solidFill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5" cstate="print">
            <a:lum bright="25000"/>
          </a:blip>
          <a:stretch>
            <a:fillRect/>
          </a:stretch>
        </p:blipFill>
        <p:spPr bwMode="auto">
          <a:xfrm>
            <a:off x="6300192" y="2636912"/>
            <a:ext cx="2088232" cy="2016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6352" y="1916832"/>
            <a:ext cx="2667776" cy="29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043608" y="620688"/>
            <a:ext cx="6912768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производство </a:t>
            </a:r>
            <a:r>
              <a:rPr kumimoji="0" lang="ru-RU" sz="36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изделий для банного хозяйства </a:t>
            </a: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быта.</a:t>
            </a:r>
            <a:endParaRPr kumimoji="0" lang="ru-RU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492896"/>
            <a:ext cx="1728192" cy="227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elitdom-ufa.ru/wp-content/uploads/2015/06/%D0%BF%D0%BE%D0%B4%D0%B3%D0%BE%D0%BB%D0%BE%D0%B2%D0%BD%D0%B8%D0%B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5229200"/>
            <a:ext cx="2016224" cy="99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5733257"/>
            <a:ext cx="1324800" cy="765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www.char.ru/books/7868900_Podgolovnik_myagkij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5229200"/>
            <a:ext cx="1512168" cy="956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8magazin.ru/imgb/2294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2662272"/>
            <a:ext cx="1800200" cy="1918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belgorod.buyreklama.ru/belgorod/photos/12427917/mod2-2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5868144" y="5345465"/>
            <a:ext cx="1656184" cy="819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259632" y="620688"/>
            <a:ext cx="626469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ЗАДАЧА</a:t>
            </a:r>
            <a:r>
              <a:rPr kumimoji="0" lang="ru-RU" sz="4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Создать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сборочное производство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http://st03.kakprosto.ru/tumb/680/images/article/2014/7/25/1_53d9cf1d2a99f53d9cf1d2a9de.jpg"/>
          <p:cNvPicPr/>
          <p:nvPr/>
        </p:nvPicPr>
        <p:blipFill>
          <a:blip r:embed="rId2" cstate="print">
            <a:lum bright="25000"/>
          </a:blip>
          <a:srcRect/>
          <a:stretch>
            <a:fillRect/>
          </a:stretch>
        </p:blipFill>
        <p:spPr bwMode="auto">
          <a:xfrm>
            <a:off x="2339752" y="2492896"/>
            <a:ext cx="4536504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5733256"/>
            <a:ext cx="1325238" cy="76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656184" y="620688"/>
            <a:ext cx="622818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ЗАДАЧА</a:t>
            </a:r>
            <a:r>
              <a:rPr lang="ru-RU" sz="40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Обеспечить        производство сырьем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733256"/>
            <a:ext cx="1325238" cy="76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domnoviy.ru/wp-content/uploads/2016/03/%D0%BF%D0%BE%D0%BB%D0%BE%D0%BA-%D0%BB%D0%B8%D0%BF%D0%B0.jpg"/>
          <p:cNvPicPr/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2411760" y="2564904"/>
            <a:ext cx="4536000" cy="331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259632" y="692696"/>
            <a:ext cx="6336704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ЗАДАЧА  </a:t>
            </a:r>
            <a:r>
              <a:rPr lang="ru-RU" sz="40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Обеспечить</a:t>
            </a:r>
            <a:br>
              <a:rPr lang="ru-RU" sz="36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рабочей силой, в том числе </a:t>
            </a:r>
            <a:br>
              <a:rPr lang="ru-RU" sz="36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наемной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733256"/>
            <a:ext cx="1325238" cy="76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syl.ru/misc/i/ai/198247/871308.jpg"/>
          <p:cNvPicPr/>
          <p:nvPr/>
        </p:nvPicPr>
        <p:blipFill>
          <a:blip r:embed="rId3" cstate="print">
            <a:lum bright="25000"/>
          </a:blip>
          <a:srcRect/>
          <a:stretch>
            <a:fillRect/>
          </a:stretch>
        </p:blipFill>
        <p:spPr bwMode="auto">
          <a:xfrm>
            <a:off x="1475656" y="3140968"/>
            <a:ext cx="6266180" cy="1958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115616" y="764704"/>
            <a:ext cx="784887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ЗАДАЧИ: </a:t>
            </a:r>
            <a:r>
              <a:rPr lang="ru-RU" sz="3600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lang="ru-RU" sz="36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Занять часть сегмента рынка </a:t>
            </a:r>
            <a:r>
              <a:rPr lang="ru-RU" sz="3600" dirty="0" smtClean="0"/>
              <a:t>посредством маркетинговой стратегии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733256"/>
            <a:ext cx="1325238" cy="76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market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2564904"/>
            <a:ext cx="6480720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5877272"/>
            <a:ext cx="1325238" cy="76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620688"/>
            <a:ext cx="731869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bliqueTop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7704" y="260648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РЕАЛИЗАЦИЯ ТОВАРА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5877272"/>
            <a:ext cx="1325238" cy="76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1024" y="908720"/>
            <a:ext cx="4267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3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67" y="4149080"/>
            <a:ext cx="3611893" cy="2708920"/>
          </a:xfrm>
          <a:prstGeom prst="rect">
            <a:avLst/>
          </a:prstGeom>
        </p:spPr>
      </p:pic>
      <p:pic>
        <p:nvPicPr>
          <p:cNvPr id="15" name="Рисунок 14" descr="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4437112"/>
            <a:ext cx="4104456" cy="1368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1517</TotalTime>
  <Words>194</Words>
  <Application>Microsoft Office PowerPoint</Application>
  <PresentationFormat>Экран (4:3)</PresentationFormat>
  <Paragraphs>78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Любимый дом</dc:title>
  <dc:creator>User</dc:creator>
  <cp:lastModifiedBy>User</cp:lastModifiedBy>
  <cp:revision>126</cp:revision>
  <dcterms:created xsi:type="dcterms:W3CDTF">2016-11-12T12:21:25Z</dcterms:created>
  <dcterms:modified xsi:type="dcterms:W3CDTF">2016-11-14T07:21:04Z</dcterms:modified>
</cp:coreProperties>
</file>